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D635D-9775-4214-9B1D-126FE34FDBD8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81E48-483E-4FE4-BCFB-ED6089A5FC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A25F0F-A14A-4AC1-A9E3-F9977ABF2173}" type="slidenum">
              <a:rPr lang="ru-RU" smtClean="0">
                <a:latin typeface="Arial" pitchFamily="34" charset="0"/>
              </a:rPr>
              <a:pPr/>
              <a:t>1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97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8902CC-5C09-4266-BA67-4603F95B50A6}" type="slidenum">
              <a:rPr lang="ru-RU" smtClean="0">
                <a:latin typeface="Arial" pitchFamily="34" charset="0"/>
              </a:rPr>
              <a:pPr/>
              <a:t>2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98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49DB3C-9715-4496-A3E7-B354640739EF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99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A263EE-23A3-4F31-91C8-F85D24073BE2}" type="slidenum">
              <a:rPr lang="ru-RU" smtClean="0">
                <a:latin typeface="Arial" pitchFamily="34" charset="0"/>
              </a:rPr>
              <a:pPr/>
              <a:t>4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00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CFBC03-8435-44ED-BFC1-E7A1534D70C5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01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B1DE43-6C2F-468E-B3B5-3BAC4C07FD64}" type="slidenum">
              <a:rPr lang="ru-RU" smtClean="0">
                <a:latin typeface="Arial" pitchFamily="34" charset="0"/>
              </a:rPr>
              <a:pPr/>
              <a:t>6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02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Программирование на языке</a:t>
            </a:r>
            <a:r>
              <a:rPr lang="en-US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ru-RU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Паскаль. Часть </a:t>
            </a:r>
            <a:r>
              <a:rPr lang="en-US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II</a:t>
            </a:r>
            <a:endParaRPr lang="ru-RU" sz="1400" b="0" i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К. Поляков, 2006</a:t>
            </a:r>
            <a:r>
              <a:rPr lang="en-US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-2011</a:t>
            </a:r>
            <a:r>
              <a:rPr lang="ru-RU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                                                                                                    </a:t>
            </a:r>
            <a:r>
              <a:rPr lang="en-US" sz="1400" b="0" i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Symbol" pitchFamily="18" charset="2"/>
              </a:rPr>
              <a:t>http://kpolyakov.narod.ru</a:t>
            </a:r>
            <a:endParaRPr lang="ru-RU" sz="1400" b="0" i="1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Symbol"/>
            </a:endParaRPr>
          </a:p>
        </p:txBody>
      </p:sp>
      <p:sp>
        <p:nvSpPr>
          <p:cNvPr id="5" name="Line 2"/>
          <p:cNvSpPr>
            <a:spLocks noChangeShapeType="1"/>
          </p:cNvSpPr>
          <p:nvPr userDrawn="1"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72266" y="254091"/>
            <a:ext cx="8871734" cy="537020"/>
          </a:xfrm>
          <a:prstGeom prst="rect">
            <a:avLst/>
          </a:prstGeom>
        </p:spPr>
        <p:txBody>
          <a:bodyPr/>
          <a:lstStyle>
            <a:lvl1pPr algn="l">
              <a:defRPr kumimoji="0" lang="ru-RU" sz="30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0400" y="-41275"/>
            <a:ext cx="2133600" cy="349250"/>
          </a:xfrm>
        </p:spPr>
        <p:txBody>
          <a:bodyPr/>
          <a:lstStyle>
            <a:lvl1pPr algn="r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F17C53B-DCE1-4C00-9831-CE8D6FDC59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31586-F2D4-41F0-BE26-A594624982E3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120E0-5679-49C8-AAF3-5AF5671543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1"/>
          <p:cNvSpPr>
            <a:spLocks noGrp="1"/>
          </p:cNvSpPr>
          <p:nvPr>
            <p:ph type="title"/>
          </p:nvPr>
        </p:nvSpPr>
        <p:spPr>
          <a:xfrm>
            <a:off x="273050" y="254000"/>
            <a:ext cx="8870950" cy="536575"/>
          </a:xfrm>
        </p:spPr>
        <p:txBody>
          <a:bodyPr>
            <a:normAutofit fontScale="90000"/>
          </a:bodyPr>
          <a:lstStyle/>
          <a:p>
            <a:r>
              <a:rPr smtClean="0"/>
              <a:t>«Быстрая сортировка» </a:t>
            </a:r>
            <a:r>
              <a:rPr i="1" smtClean="0"/>
              <a:t>(</a:t>
            </a:r>
            <a:r>
              <a:rPr lang="en-US" i="1" smtClean="0"/>
              <a:t>Quick Sort</a:t>
            </a:r>
            <a:r>
              <a:rPr i="1" smtClean="0"/>
              <a:t>)</a:t>
            </a:r>
            <a:endParaRPr smtClean="0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A5E423F-309D-40EB-972E-942161B985E4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395268" name="Text Box 4"/>
          <p:cNvSpPr txBox="1">
            <a:spLocks noChangeArrowheads="1"/>
          </p:cNvSpPr>
          <p:nvPr/>
        </p:nvSpPr>
        <p:spPr bwMode="auto">
          <a:xfrm>
            <a:off x="427038" y="1889125"/>
            <a:ext cx="84201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200">
                <a:solidFill>
                  <a:srgbClr val="3333FF"/>
                </a:solidFill>
              </a:rPr>
              <a:t>Медиана </a:t>
            </a:r>
            <a:r>
              <a:rPr lang="ru-RU" sz="2200" b="0"/>
              <a:t>– такое значение </a:t>
            </a:r>
            <a:r>
              <a:rPr lang="en-US" sz="2200" b="0"/>
              <a:t>X, </a:t>
            </a:r>
            <a:r>
              <a:rPr lang="ru-RU" sz="2200" b="0"/>
              <a:t>что слева и справа от него в отсортированном массиве стоит одинаковое число элементов (</a:t>
            </a:r>
            <a:r>
              <a:rPr lang="ru-RU" sz="2200" b="0" i="1">
                <a:solidFill>
                  <a:srgbClr val="FF0000"/>
                </a:solidFill>
              </a:rPr>
              <a:t>для этого надо отсортировать массив…</a:t>
            </a:r>
            <a:r>
              <a:rPr lang="ru-RU" sz="2200" b="0"/>
              <a:t>).</a:t>
            </a:r>
            <a:r>
              <a:rPr lang="ru-RU" sz="220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35849" name="Прямоугольник 30"/>
          <p:cNvSpPr>
            <a:spLocks noChangeArrowheads="1"/>
          </p:cNvSpPr>
          <p:nvPr/>
        </p:nvSpPr>
        <p:spPr bwMode="auto">
          <a:xfrm>
            <a:off x="395288" y="2927350"/>
            <a:ext cx="84645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3333FF"/>
                </a:solidFill>
                <a:latin typeface="Arial" charset="0"/>
              </a:rPr>
              <a:t>Разделение: </a:t>
            </a:r>
          </a:p>
          <a:p>
            <a:pPr marL="539750" indent="-358775">
              <a:buFont typeface="+mj-lt"/>
              <a:buAutoNum type="arabicParenR"/>
              <a:defRPr/>
            </a:pP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выбрать средний элемент массива (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ru-RU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=67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200" b="0" dirty="0">
              <a:solidFill>
                <a:srgbClr val="000000"/>
              </a:solidFill>
              <a:latin typeface="Arial" charset="0"/>
            </a:endParaRPr>
          </a:p>
          <a:p>
            <a:pPr marL="539750" indent="-358775">
              <a:buFont typeface="+mj-lt"/>
              <a:buAutoNum type="arabicParenR"/>
              <a:defRPr/>
            </a:pPr>
            <a:endParaRPr lang="en-US" sz="2200" b="0" dirty="0">
              <a:solidFill>
                <a:srgbClr val="000000"/>
              </a:solidFill>
              <a:latin typeface="Arial" charset="0"/>
            </a:endParaRPr>
          </a:p>
          <a:p>
            <a:pPr marL="539750" indent="-358775">
              <a:buFont typeface="+mj-lt"/>
              <a:buAutoNum type="arabicParenR"/>
              <a:defRPr/>
            </a:pPr>
            <a:endParaRPr lang="ru-RU" sz="1600" b="0" dirty="0">
              <a:solidFill>
                <a:srgbClr val="000000"/>
              </a:solidFill>
              <a:latin typeface="Arial" charset="0"/>
            </a:endParaRPr>
          </a:p>
          <a:p>
            <a:pPr marL="539750" indent="-358775">
              <a:buFont typeface="+mj-lt"/>
              <a:buAutoNum type="arabicParenR"/>
              <a:defRPr/>
            </a:pP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установить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L:=1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R:=N</a:t>
            </a:r>
            <a:endParaRPr lang="ru-RU" sz="2200" dirty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  <a:p>
            <a:pPr marL="539750" indent="-358775">
              <a:buFont typeface="+mj-lt"/>
              <a:buAutoNum type="arabicParenR"/>
              <a:defRPr/>
            </a:pP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увеличивая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L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найти первый элемент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A[L]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, который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&gt;=</a:t>
            </a:r>
            <a:r>
              <a:rPr lang="en-US" sz="2200" dirty="0">
                <a:solidFill>
                  <a:srgbClr val="000000"/>
                </a:solidFill>
                <a:latin typeface="Arial" charset="0"/>
                <a:cs typeface="Courier New" pitchFamily="49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X 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должен стоять справа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)</a:t>
            </a:r>
            <a:endParaRPr lang="ru-RU" sz="2200" dirty="0">
              <a:latin typeface="Arial" charset="0"/>
            </a:endParaRPr>
          </a:p>
          <a:p>
            <a:pPr marL="539750" indent="-358775">
              <a:buFont typeface="+mj-lt"/>
              <a:buAutoNum type="arabicParenR"/>
              <a:defRPr/>
            </a:pP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уменьшая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R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, найти первый элемент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A[R]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, который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&lt;=</a:t>
            </a:r>
            <a:r>
              <a:rPr lang="en-US" sz="2200" dirty="0">
                <a:solidFill>
                  <a:srgbClr val="000000"/>
                </a:solidFill>
                <a:latin typeface="+mn-lt"/>
                <a:cs typeface="Courier New" pitchFamily="49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X 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должен стоять слева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)</a:t>
            </a:r>
            <a:endParaRPr lang="ru-RU" sz="2200" b="0" dirty="0">
              <a:solidFill>
                <a:srgbClr val="000000"/>
              </a:solidFill>
              <a:latin typeface="Arial" charset="0"/>
            </a:endParaRPr>
          </a:p>
          <a:p>
            <a:pPr marL="539750" indent="-358775">
              <a:buFont typeface="+mj-lt"/>
              <a:buAutoNum type="arabicParenR"/>
              <a:defRPr/>
            </a:pP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если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L&lt;=R</a:t>
            </a:r>
            <a:r>
              <a:rPr lang="en-US" sz="2200" b="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поменять местами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A[L]</a:t>
            </a:r>
            <a:r>
              <a:rPr lang="ru-RU" sz="2200" b="0" dirty="0">
                <a:solidFill>
                  <a:srgbClr val="000000"/>
                </a:solidFill>
                <a:latin typeface="Arial" charset="0"/>
              </a:rPr>
              <a:t> и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A[R]</a:t>
            </a:r>
            <a:r>
              <a:rPr lang="en-US" sz="2200" b="0" dirty="0">
                <a:solidFill>
                  <a:srgbClr val="000000"/>
                </a:solidFill>
                <a:latin typeface="+mn-lt"/>
                <a:cs typeface="Courier New" pitchFamily="49" charset="0"/>
              </a:rPr>
              <a:t> </a:t>
            </a:r>
            <a:r>
              <a:rPr lang="ru-RU" sz="2200" b="0" dirty="0">
                <a:solidFill>
                  <a:srgbClr val="000000"/>
                </a:solidFill>
                <a:latin typeface="+mn-lt"/>
                <a:cs typeface="Courier New" pitchFamily="49" charset="0"/>
              </a:rPr>
              <a:t>и перейти </a:t>
            </a:r>
            <a:r>
              <a:rPr lang="en-US" sz="2200" b="0" dirty="0">
                <a:solidFill>
                  <a:srgbClr val="000000"/>
                </a:solidFill>
                <a:latin typeface="+mn-lt"/>
                <a:cs typeface="Courier New" pitchFamily="49" charset="0"/>
              </a:rPr>
              <a:t/>
            </a:r>
            <a:br>
              <a:rPr lang="en-US" sz="2200" b="0" dirty="0">
                <a:solidFill>
                  <a:srgbClr val="000000"/>
                </a:solidFill>
                <a:latin typeface="+mn-lt"/>
                <a:cs typeface="Courier New" pitchFamily="49" charset="0"/>
              </a:rPr>
            </a:br>
            <a:r>
              <a:rPr lang="ru-RU" sz="2200" b="0" dirty="0">
                <a:solidFill>
                  <a:srgbClr val="000000"/>
                </a:solidFill>
                <a:latin typeface="+mn-lt"/>
                <a:cs typeface="Courier New" pitchFamily="49" charset="0"/>
              </a:rPr>
              <a:t>к п.</a:t>
            </a:r>
            <a:r>
              <a:rPr lang="en-US" sz="2200" b="0" dirty="0">
                <a:solidFill>
                  <a:srgbClr val="000000"/>
                </a:solidFill>
                <a:latin typeface="+mn-lt"/>
                <a:cs typeface="Courier New" pitchFamily="49" charset="0"/>
              </a:rPr>
              <a:t> 3</a:t>
            </a: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1466850" y="1019175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8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78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82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67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55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44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4573588" y="1300163"/>
            <a:ext cx="4329112" cy="663575"/>
            <a:chOff x="2325" y="3072"/>
            <a:chExt cx="2727" cy="418"/>
          </a:xfrm>
        </p:grpSpPr>
        <p:sp>
          <p:nvSpPr>
            <p:cNvPr id="62507" name="Text Box 69"/>
            <p:cNvSpPr txBox="1">
              <a:spLocks noChangeArrowheads="1"/>
            </p:cNvSpPr>
            <p:nvPr/>
          </p:nvSpPr>
          <p:spPr bwMode="auto">
            <a:xfrm>
              <a:off x="2633" y="3139"/>
              <a:ext cx="2419" cy="291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/>
                <a:t>  </a:t>
              </a:r>
              <a:r>
                <a:rPr lang="ru-RU" sz="2400" b="0"/>
                <a:t>Как лучше выбрать </a:t>
              </a:r>
              <a:r>
                <a:rPr lang="en-US" sz="2400"/>
                <a:t>X</a:t>
              </a:r>
              <a:r>
                <a:rPr lang="ru-RU" sz="2400" b="0"/>
                <a:t>?</a:t>
              </a:r>
            </a:p>
          </p:txBody>
        </p:sp>
        <p:sp>
          <p:nvSpPr>
            <p:cNvPr id="62508" name="Oval 70"/>
            <p:cNvSpPr>
              <a:spLocks noChangeArrowheads="1"/>
            </p:cNvSpPr>
            <p:nvPr/>
          </p:nvSpPr>
          <p:spPr bwMode="auto">
            <a:xfrm>
              <a:off x="2325" y="307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455738" y="3714750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8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78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82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67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55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44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5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8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58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58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58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58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8" grpId="0" build="p" autoUpdateAnimBg="0"/>
      <p:bldP spid="3584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6"/>
          <p:cNvSpPr>
            <a:spLocks noGrp="1"/>
          </p:cNvSpPr>
          <p:nvPr>
            <p:ph type="title"/>
          </p:nvPr>
        </p:nvSpPr>
        <p:spPr>
          <a:xfrm>
            <a:off x="273050" y="254000"/>
            <a:ext cx="8870950" cy="536575"/>
          </a:xfrm>
        </p:spPr>
        <p:txBody>
          <a:bodyPr>
            <a:normAutofit fontScale="90000"/>
          </a:bodyPr>
          <a:lstStyle/>
          <a:p>
            <a:r>
              <a:rPr smtClean="0"/>
              <a:t>«Быстрая сортировка» </a:t>
            </a:r>
            <a:r>
              <a:rPr i="1" smtClean="0"/>
              <a:t>(</a:t>
            </a:r>
            <a:r>
              <a:rPr lang="en-US" i="1" smtClean="0"/>
              <a:t>Quick Sort</a:t>
            </a:r>
            <a:r>
              <a:rPr i="1" smtClean="0"/>
              <a:t>)</a:t>
            </a:r>
            <a:endParaRPr smtClean="0"/>
          </a:p>
        </p:txBody>
      </p:sp>
      <p:sp>
        <p:nvSpPr>
          <p:cNvPr id="63491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B520715-44DB-4AEF-920F-A14EC247EB38}" type="slidenum">
              <a:rPr lang="ru-RU" smtClean="0"/>
              <a:pPr/>
              <a:t>2</a:t>
            </a:fld>
            <a:endParaRPr lang="ru-RU" smtClean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466850" y="1306513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8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78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82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67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55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44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L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466850" y="2481263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8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82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67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55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44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78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L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Полилиния 14"/>
          <p:cNvSpPr>
            <a:spLocks noChangeArrowheads="1"/>
          </p:cNvSpPr>
          <p:nvPr/>
        </p:nvSpPr>
        <p:spPr bwMode="auto">
          <a:xfrm>
            <a:off x="1906588" y="1000125"/>
            <a:ext cx="5207000" cy="307975"/>
          </a:xfrm>
          <a:custGeom>
            <a:avLst/>
            <a:gdLst>
              <a:gd name="T0" fmla="*/ 0 w 5207267"/>
              <a:gd name="T1" fmla="*/ 306820 h 308008"/>
              <a:gd name="T2" fmla="*/ 0 w 5207267"/>
              <a:gd name="T3" fmla="*/ 0 h 308008"/>
              <a:gd name="T4" fmla="*/ 5197760 w 5207267"/>
              <a:gd name="T5" fmla="*/ 9589 h 308008"/>
              <a:gd name="T6" fmla="*/ 5197760 w 5207267"/>
              <a:gd name="T7" fmla="*/ 306820 h 308008"/>
              <a:gd name="T8" fmla="*/ 0 60000 65536"/>
              <a:gd name="T9" fmla="*/ 0 60000 65536"/>
              <a:gd name="T10" fmla="*/ 0 60000 65536"/>
              <a:gd name="T11" fmla="*/ 0 60000 65536"/>
              <a:gd name="T12" fmla="*/ 0 w 5207267"/>
              <a:gd name="T13" fmla="*/ 0 h 308008"/>
              <a:gd name="T14" fmla="*/ 5207267 w 5207267"/>
              <a:gd name="T15" fmla="*/ 308008 h 3080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07267" h="308008">
                <a:moveTo>
                  <a:pt x="0" y="308008"/>
                </a:moveTo>
                <a:lnTo>
                  <a:pt x="0" y="0"/>
                </a:lnTo>
                <a:lnTo>
                  <a:pt x="5207267" y="9625"/>
                </a:lnTo>
                <a:lnTo>
                  <a:pt x="5207267" y="308008"/>
                </a:lnTo>
              </a:path>
            </a:pathLst>
          </a:custGeom>
          <a:noFill/>
          <a:ln w="38100" algn="ctr">
            <a:solidFill>
              <a:srgbClr val="3333FF"/>
            </a:solidFill>
            <a:round/>
            <a:headEnd type="triangle" w="med" len="lg"/>
            <a:tailEnd type="triangle" w="med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6" name="Полилиния 15"/>
          <p:cNvSpPr>
            <a:spLocks noChangeArrowheads="1"/>
          </p:cNvSpPr>
          <p:nvPr/>
        </p:nvSpPr>
        <p:spPr bwMode="auto">
          <a:xfrm>
            <a:off x="3667125" y="2184400"/>
            <a:ext cx="2579688" cy="307975"/>
          </a:xfrm>
          <a:custGeom>
            <a:avLst/>
            <a:gdLst>
              <a:gd name="T0" fmla="*/ 0 w 5207267"/>
              <a:gd name="T1" fmla="*/ 306820 h 308008"/>
              <a:gd name="T2" fmla="*/ 0 w 5207267"/>
              <a:gd name="T3" fmla="*/ 0 h 308008"/>
              <a:gd name="T4" fmla="*/ 0 w 5207267"/>
              <a:gd name="T5" fmla="*/ 9589 h 308008"/>
              <a:gd name="T6" fmla="*/ 0 w 5207267"/>
              <a:gd name="T7" fmla="*/ 306820 h 308008"/>
              <a:gd name="T8" fmla="*/ 0 60000 65536"/>
              <a:gd name="T9" fmla="*/ 0 60000 65536"/>
              <a:gd name="T10" fmla="*/ 0 60000 65536"/>
              <a:gd name="T11" fmla="*/ 0 60000 65536"/>
              <a:gd name="T12" fmla="*/ 0 w 5207267"/>
              <a:gd name="T13" fmla="*/ 0 h 308008"/>
              <a:gd name="T14" fmla="*/ 5207267 w 5207267"/>
              <a:gd name="T15" fmla="*/ 308008 h 3080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07267" h="308008">
                <a:moveTo>
                  <a:pt x="0" y="308008"/>
                </a:moveTo>
                <a:lnTo>
                  <a:pt x="0" y="0"/>
                </a:lnTo>
                <a:lnTo>
                  <a:pt x="5207267" y="9625"/>
                </a:lnTo>
                <a:lnTo>
                  <a:pt x="5207267" y="308008"/>
                </a:lnTo>
              </a:path>
            </a:pathLst>
          </a:custGeom>
          <a:noFill/>
          <a:ln w="38100" algn="ctr">
            <a:solidFill>
              <a:srgbClr val="3333FF"/>
            </a:solidFill>
            <a:round/>
            <a:headEnd type="triangle" w="med" len="lg"/>
            <a:tailEnd type="triangle" w="med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1466850" y="3668713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8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44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67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55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82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78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L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" name="Полилиния 20"/>
          <p:cNvSpPr>
            <a:spLocks noChangeArrowheads="1"/>
          </p:cNvSpPr>
          <p:nvPr/>
        </p:nvSpPr>
        <p:spPr bwMode="auto">
          <a:xfrm>
            <a:off x="4484688" y="3381375"/>
            <a:ext cx="944562" cy="307975"/>
          </a:xfrm>
          <a:custGeom>
            <a:avLst/>
            <a:gdLst>
              <a:gd name="T0" fmla="*/ 0 w 5207267"/>
              <a:gd name="T1" fmla="*/ 306820 h 308008"/>
              <a:gd name="T2" fmla="*/ 0 w 5207267"/>
              <a:gd name="T3" fmla="*/ 0 h 308008"/>
              <a:gd name="T4" fmla="*/ 0 w 5207267"/>
              <a:gd name="T5" fmla="*/ 9589 h 308008"/>
              <a:gd name="T6" fmla="*/ 0 w 5207267"/>
              <a:gd name="T7" fmla="*/ 306820 h 308008"/>
              <a:gd name="T8" fmla="*/ 0 60000 65536"/>
              <a:gd name="T9" fmla="*/ 0 60000 65536"/>
              <a:gd name="T10" fmla="*/ 0 60000 65536"/>
              <a:gd name="T11" fmla="*/ 0 60000 65536"/>
              <a:gd name="T12" fmla="*/ 0 w 5207267"/>
              <a:gd name="T13" fmla="*/ 0 h 308008"/>
              <a:gd name="T14" fmla="*/ 5207267 w 5207267"/>
              <a:gd name="T15" fmla="*/ 308008 h 3080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07267" h="308008">
                <a:moveTo>
                  <a:pt x="0" y="308008"/>
                </a:moveTo>
                <a:lnTo>
                  <a:pt x="0" y="0"/>
                </a:lnTo>
                <a:lnTo>
                  <a:pt x="5207267" y="9625"/>
                </a:lnTo>
                <a:lnTo>
                  <a:pt x="5207267" y="308008"/>
                </a:lnTo>
              </a:path>
            </a:pathLst>
          </a:custGeom>
          <a:noFill/>
          <a:ln w="38100" algn="ctr">
            <a:solidFill>
              <a:srgbClr val="3333FF"/>
            </a:solidFill>
            <a:round/>
            <a:headEnd type="triangle" w="med" len="lg"/>
            <a:tailEnd type="triangle" w="med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1466850" y="4797425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870857"/>
                <a:gridCol w="870857"/>
                <a:gridCol w="870858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44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55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67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82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78</a:t>
                      </a:r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L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Равнобедренный треугольник 22"/>
          <p:cNvSpPr>
            <a:spLocks noChangeArrowheads="1"/>
          </p:cNvSpPr>
          <p:nvPr/>
        </p:nvSpPr>
        <p:spPr bwMode="auto">
          <a:xfrm flipV="1">
            <a:off x="4822825" y="4616450"/>
            <a:ext cx="258763" cy="18256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1725613" y="5789613"/>
            <a:ext cx="5730875" cy="663575"/>
            <a:chOff x="2325" y="3072"/>
            <a:chExt cx="3610" cy="418"/>
          </a:xfrm>
        </p:grpSpPr>
        <p:sp>
          <p:nvSpPr>
            <p:cNvPr id="63597" name="Text Box 69"/>
            <p:cNvSpPr txBox="1">
              <a:spLocks noChangeArrowheads="1"/>
            </p:cNvSpPr>
            <p:nvPr/>
          </p:nvSpPr>
          <p:spPr bwMode="auto">
            <a:xfrm>
              <a:off x="2633" y="3139"/>
              <a:ext cx="3302" cy="330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  </a:t>
              </a:r>
              <a:r>
                <a:rPr lang="en-US" sz="280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L</a:t>
              </a:r>
              <a:r>
                <a:rPr lang="ru-RU" sz="2800">
                  <a:solidFill>
                    <a:srgbClr val="000000"/>
                  </a:solidFill>
                  <a:cs typeface="Courier New" pitchFamily="49" charset="0"/>
                </a:rPr>
                <a:t> </a:t>
              </a:r>
              <a:r>
                <a:rPr lang="en-US" sz="280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&gt;</a:t>
              </a:r>
              <a:r>
                <a:rPr lang="ru-RU" sz="2800">
                  <a:solidFill>
                    <a:srgbClr val="000000"/>
                  </a:solidFill>
                  <a:cs typeface="Courier New" pitchFamily="49" charset="0"/>
                </a:rPr>
                <a:t> </a:t>
              </a:r>
              <a:r>
                <a:rPr lang="en-US" sz="280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R</a:t>
              </a:r>
              <a:r>
                <a:rPr lang="en-US" sz="2800" b="0">
                  <a:solidFill>
                    <a:srgbClr val="000000"/>
                  </a:solidFill>
                  <a:cs typeface="Courier New" pitchFamily="49" charset="0"/>
                </a:rPr>
                <a:t> </a:t>
              </a:r>
              <a:r>
                <a:rPr lang="ru-RU" sz="2800" b="0">
                  <a:solidFill>
                    <a:srgbClr val="000000"/>
                  </a:solidFill>
                  <a:cs typeface="Courier New" pitchFamily="49" charset="0"/>
                </a:rPr>
                <a:t>: разделение закончено</a:t>
              </a:r>
              <a:endParaRPr lang="ru-RU" b="0">
                <a:solidFill>
                  <a:srgbClr val="000000"/>
                </a:solidFill>
              </a:endParaRPr>
            </a:p>
          </p:txBody>
        </p:sp>
        <p:sp>
          <p:nvSpPr>
            <p:cNvPr id="63598" name="Oval 70"/>
            <p:cNvSpPr>
              <a:spLocks noChangeArrowheads="1"/>
            </p:cNvSpPr>
            <p:nvPr/>
          </p:nvSpPr>
          <p:spPr bwMode="auto">
            <a:xfrm>
              <a:off x="2325" y="307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ru-RU" sz="4400">
                  <a:solidFill>
                    <a:schemeClr val="bg1"/>
                  </a:solidFill>
                  <a:latin typeface="Arial Black" pitchFamily="34" charset="0"/>
                </a:rPr>
                <a:t>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1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1"/>
          <p:cNvSpPr>
            <a:spLocks noGrp="1"/>
          </p:cNvSpPr>
          <p:nvPr>
            <p:ph type="title"/>
          </p:nvPr>
        </p:nvSpPr>
        <p:spPr>
          <a:xfrm>
            <a:off x="273050" y="254000"/>
            <a:ext cx="8870950" cy="536575"/>
          </a:xfrm>
        </p:spPr>
        <p:txBody>
          <a:bodyPr>
            <a:normAutofit fontScale="90000"/>
          </a:bodyPr>
          <a:lstStyle/>
          <a:p>
            <a:r>
              <a:rPr smtClean="0"/>
              <a:t>«Быстрая сортировка» </a:t>
            </a:r>
            <a:r>
              <a:rPr i="1" smtClean="0"/>
              <a:t>(</a:t>
            </a:r>
            <a:r>
              <a:rPr lang="en-US" i="1" smtClean="0"/>
              <a:t>Quick Sort</a:t>
            </a:r>
            <a:r>
              <a:rPr i="1" smtClean="0"/>
              <a:t>)</a:t>
            </a:r>
            <a:endParaRPr smtClean="0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7C87B10-AFB4-4F1B-97E8-F01475D3436C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01650" y="855663"/>
            <a:ext cx="8174038" cy="5780087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/>
          <a:lstStyle/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procedure </a:t>
            </a:r>
            <a:r>
              <a:rPr lang="en-US" sz="1900" dirty="0" err="1">
                <a:latin typeface="Courier New" pitchFamily="49" charset="0"/>
              </a:rPr>
              <a:t>QSort</a:t>
            </a:r>
            <a:r>
              <a:rPr lang="en-US" sz="1900" dirty="0">
                <a:latin typeface="Courier New" pitchFamily="49" charset="0"/>
              </a:rPr>
              <a:t> ( first, last: integer);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 err="1">
                <a:latin typeface="Courier New" pitchFamily="49" charset="0"/>
              </a:rPr>
              <a:t>var</a:t>
            </a:r>
            <a:r>
              <a:rPr lang="en-US" sz="1900" dirty="0">
                <a:latin typeface="Courier New" pitchFamily="49" charset="0"/>
              </a:rPr>
              <a:t> L, R, c, X: integer;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begin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  if first &lt; last then begin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    X:=</a:t>
            </a:r>
            <a:r>
              <a:rPr lang="en-US" sz="1900" dirty="0">
                <a:latin typeface="Arial" charset="0"/>
              </a:rPr>
              <a:t> </a:t>
            </a:r>
            <a:r>
              <a:rPr lang="en-US" sz="1900" dirty="0">
                <a:latin typeface="Courier New" pitchFamily="49" charset="0"/>
              </a:rPr>
              <a:t>A[(first</a:t>
            </a:r>
            <a:r>
              <a:rPr lang="en-US" sz="1900" dirty="0">
                <a:latin typeface="Arial" charset="0"/>
              </a:rPr>
              <a:t> </a:t>
            </a:r>
            <a:r>
              <a:rPr lang="en-US" sz="1900" dirty="0">
                <a:latin typeface="Courier New" pitchFamily="49" charset="0"/>
              </a:rPr>
              <a:t>+</a:t>
            </a:r>
            <a:r>
              <a:rPr lang="en-US" sz="1900" dirty="0">
                <a:latin typeface="Arial" charset="0"/>
              </a:rPr>
              <a:t> </a:t>
            </a:r>
            <a:r>
              <a:rPr lang="en-US" sz="1900" dirty="0">
                <a:latin typeface="Courier New" pitchFamily="49" charset="0"/>
              </a:rPr>
              <a:t>last) div 2];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    L:=</a:t>
            </a:r>
            <a:r>
              <a:rPr lang="en-US" sz="1900" dirty="0">
                <a:latin typeface="+mn-lt"/>
              </a:rPr>
              <a:t> </a:t>
            </a:r>
            <a:r>
              <a:rPr lang="en-US" sz="1900" dirty="0">
                <a:latin typeface="Courier New" pitchFamily="49" charset="0"/>
              </a:rPr>
              <a:t>first; R:=</a:t>
            </a:r>
            <a:r>
              <a:rPr lang="en-US" sz="1900" dirty="0">
                <a:latin typeface="Arial" charset="0"/>
              </a:rPr>
              <a:t> </a:t>
            </a:r>
            <a:r>
              <a:rPr lang="en-US" sz="1900" dirty="0">
                <a:latin typeface="Courier New" pitchFamily="49" charset="0"/>
              </a:rPr>
              <a:t>last;</a:t>
            </a: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1900" dirty="0">
              <a:latin typeface="Courier New" pitchFamily="49" charset="0"/>
            </a:endParaRPr>
          </a:p>
          <a:p>
            <a:pPr>
              <a:spcBef>
                <a:spcPts val="600"/>
              </a:spcBef>
              <a:defRPr/>
            </a:pPr>
            <a:r>
              <a:rPr lang="ru-RU" sz="1900" dirty="0">
                <a:latin typeface="Courier New" pitchFamily="49" charset="0"/>
              </a:rPr>
              <a:t>    </a:t>
            </a:r>
            <a:r>
              <a:rPr lang="en-US" sz="1900" dirty="0" err="1">
                <a:latin typeface="Courier New" pitchFamily="49" charset="0"/>
              </a:rPr>
              <a:t>QSort</a:t>
            </a:r>
            <a:r>
              <a:rPr lang="en-US" sz="1900" dirty="0">
                <a:latin typeface="Courier New" pitchFamily="49" charset="0"/>
              </a:rPr>
              <a:t>(first, R);   </a:t>
            </a:r>
            <a:r>
              <a:rPr lang="en-US" sz="1900" dirty="0" err="1">
                <a:latin typeface="Courier New" pitchFamily="49" charset="0"/>
              </a:rPr>
              <a:t>QSort</a:t>
            </a:r>
            <a:r>
              <a:rPr lang="en-US" sz="1900" dirty="0">
                <a:latin typeface="Courier New" pitchFamily="49" charset="0"/>
              </a:rPr>
              <a:t>(L, last);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  end;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latin typeface="Courier New" pitchFamily="49" charset="0"/>
              </a:rPr>
              <a:t>end.</a:t>
            </a:r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>
            <a:off x="4687888" y="1254125"/>
            <a:ext cx="3741737" cy="527050"/>
          </a:xfrm>
          <a:prstGeom prst="wedgeRoundRectCallout">
            <a:avLst>
              <a:gd name="adj1" fmla="val -70159"/>
              <a:gd name="adj2" fmla="val 65582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>
                <a:latin typeface="+mn-lt"/>
                <a:cs typeface="Courier New" pitchFamily="49" charset="0"/>
              </a:rPr>
              <a:t>ограничение рекурсии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49325" y="2859088"/>
            <a:ext cx="6189663" cy="2738437"/>
          </a:xfrm>
          <a:prstGeom prst="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while L &lt;= R do begin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  while A[L]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X do L:=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L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+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  while A[R]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&gt;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X do R:=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R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-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  if L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&lt;=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R then begin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    c:=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A[L]; A[L]:=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A[R]; A[R]:=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c;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    L:=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L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+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1; R:=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R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-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  end;</a:t>
            </a:r>
          </a:p>
          <a:p>
            <a:pPr>
              <a:spcBef>
                <a:spcPct val="15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Courier New" pitchFamily="49" charset="0"/>
              </a:rPr>
              <a:t> end;</a:t>
            </a:r>
            <a:endParaRPr lang="ru-RU" dirty="0">
              <a:latin typeface="Arial" charset="0"/>
            </a:endParaRPr>
          </a:p>
        </p:txBody>
      </p:sp>
      <p:sp>
        <p:nvSpPr>
          <p:cNvPr id="25" name="AutoShape 11"/>
          <p:cNvSpPr>
            <a:spLocks noChangeArrowheads="1"/>
          </p:cNvSpPr>
          <p:nvPr/>
        </p:nvSpPr>
        <p:spPr bwMode="auto">
          <a:xfrm>
            <a:off x="5227638" y="2133600"/>
            <a:ext cx="2357437" cy="527050"/>
          </a:xfrm>
          <a:prstGeom prst="wedgeRoundRectCallout">
            <a:avLst>
              <a:gd name="adj1" fmla="val -73640"/>
              <a:gd name="adj2" fmla="val 103360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>
                <a:latin typeface="+mn-lt"/>
                <a:cs typeface="Courier New" pitchFamily="49" charset="0"/>
              </a:rPr>
              <a:t>разделение</a:t>
            </a: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>
            <a:off x="6469063" y="3552825"/>
            <a:ext cx="1327150" cy="527050"/>
          </a:xfrm>
          <a:prstGeom prst="wedgeRoundRectCallout">
            <a:avLst>
              <a:gd name="adj1" fmla="val -73640"/>
              <a:gd name="adj2" fmla="val 103360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>
                <a:latin typeface="+mn-lt"/>
                <a:cs typeface="Courier New" pitchFamily="49" charset="0"/>
              </a:rPr>
              <a:t>обмен</a:t>
            </a:r>
          </a:p>
        </p:txBody>
      </p:sp>
      <p:sp>
        <p:nvSpPr>
          <p:cNvPr id="29" name="AutoShape 11"/>
          <p:cNvSpPr>
            <a:spLocks noChangeArrowheads="1"/>
          </p:cNvSpPr>
          <p:nvPr/>
        </p:nvSpPr>
        <p:spPr bwMode="auto">
          <a:xfrm>
            <a:off x="4816475" y="4924425"/>
            <a:ext cx="3295650" cy="527050"/>
          </a:xfrm>
          <a:prstGeom prst="wedgeRoundRectCallout">
            <a:avLst>
              <a:gd name="adj1" fmla="val -62257"/>
              <a:gd name="adj2" fmla="val -8997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>
                <a:latin typeface="+mn-lt"/>
                <a:cs typeface="Courier New" pitchFamily="49" charset="0"/>
              </a:rPr>
              <a:t>двигаемся дальше</a:t>
            </a:r>
          </a:p>
        </p:txBody>
      </p:sp>
      <p:sp>
        <p:nvSpPr>
          <p:cNvPr id="30" name="AutoShape 11"/>
          <p:cNvSpPr>
            <a:spLocks noChangeArrowheads="1"/>
          </p:cNvSpPr>
          <p:nvPr/>
        </p:nvSpPr>
        <p:spPr bwMode="auto">
          <a:xfrm>
            <a:off x="3902075" y="6154738"/>
            <a:ext cx="3295650" cy="527050"/>
          </a:xfrm>
          <a:prstGeom prst="wedgeRoundRectCallout">
            <a:avLst>
              <a:gd name="adj1" fmla="val -62257"/>
              <a:gd name="adj2" fmla="val -8997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>
                <a:latin typeface="+mn-lt"/>
                <a:cs typeface="Courier New" pitchFamily="49" charset="0"/>
              </a:rPr>
              <a:t>сортируем две части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  <p:bldP spid="18" grpId="0" animBg="1"/>
      <p:bldP spid="18" grpId="1" animBg="1"/>
      <p:bldP spid="24" grpId="0" build="p" animBg="1"/>
      <p:bldP spid="25" grpId="0" animBg="1"/>
      <p:bldP spid="26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0"/>
          <p:cNvSpPr>
            <a:spLocks noGrp="1"/>
          </p:cNvSpPr>
          <p:nvPr>
            <p:ph type="title"/>
          </p:nvPr>
        </p:nvSpPr>
        <p:spPr>
          <a:xfrm>
            <a:off x="273050" y="254000"/>
            <a:ext cx="8870950" cy="536575"/>
          </a:xfrm>
        </p:spPr>
        <p:txBody>
          <a:bodyPr>
            <a:normAutofit fontScale="90000"/>
          </a:bodyPr>
          <a:lstStyle/>
          <a:p>
            <a:r>
              <a:rPr smtClean="0"/>
              <a:t>«Быстрая сортировка» </a:t>
            </a:r>
            <a:r>
              <a:rPr i="1" smtClean="0"/>
              <a:t>(</a:t>
            </a:r>
            <a:r>
              <a:rPr lang="en-US" i="1" smtClean="0"/>
              <a:t>Quick Sort</a:t>
            </a:r>
            <a:r>
              <a:rPr i="1" smtClean="0"/>
              <a:t>)</a:t>
            </a:r>
            <a:endParaRPr smtClean="0"/>
          </a:p>
        </p:txBody>
      </p:sp>
      <p:sp>
        <p:nvSpPr>
          <p:cNvPr id="2052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8C3BA8D-1D5E-4BB4-B2C3-DFD946E4CA2B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55613" y="855663"/>
            <a:ext cx="8172450" cy="4678362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/>
          <a:lstStyle/>
          <a:p>
            <a:pPr>
              <a:spcBef>
                <a:spcPct val="15000"/>
              </a:spcBef>
              <a:defRPr/>
            </a:pPr>
            <a:r>
              <a:rPr lang="pt-BR" sz="2400" dirty="0">
                <a:latin typeface="Courier New" pitchFamily="49" charset="0"/>
              </a:rPr>
              <a:t>program qq;</a:t>
            </a:r>
          </a:p>
          <a:p>
            <a:pPr>
              <a:spcBef>
                <a:spcPct val="15000"/>
              </a:spcBef>
              <a:defRPr/>
            </a:pPr>
            <a:r>
              <a:rPr lang="pt-BR" sz="2400" dirty="0">
                <a:latin typeface="Courier New" pitchFamily="49" charset="0"/>
              </a:rPr>
              <a:t>const N = 10;</a:t>
            </a:r>
          </a:p>
          <a:p>
            <a:pPr>
              <a:spcBef>
                <a:spcPct val="15000"/>
              </a:spcBef>
              <a:defRPr/>
            </a:pPr>
            <a:r>
              <a:rPr lang="pt-BR" sz="2400" dirty="0">
                <a:latin typeface="Courier New" pitchFamily="49" charset="0"/>
              </a:rPr>
              <a:t>var A: array[1..N] of integer;</a:t>
            </a:r>
          </a:p>
          <a:p>
            <a:pPr>
              <a:spcBef>
                <a:spcPct val="15000"/>
              </a:spcBef>
              <a:defRPr/>
            </a:pPr>
            <a:endParaRPr lang="ru-RU" sz="24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endParaRPr lang="ru-RU" sz="2400" dirty="0">
              <a:latin typeface="Courier New" pitchFamily="49" charset="0"/>
            </a:endParaRPr>
          </a:p>
          <a:p>
            <a:pPr>
              <a:spcBef>
                <a:spcPts val="600"/>
              </a:spcBef>
              <a:defRPr/>
            </a:pPr>
            <a:r>
              <a:rPr lang="en-US" sz="2400" dirty="0">
                <a:latin typeface="Courier New" pitchFamily="49" charset="0"/>
              </a:rPr>
              <a:t>begin</a:t>
            </a:r>
          </a:p>
          <a:p>
            <a:pPr>
              <a:spcBef>
                <a:spcPct val="15000"/>
              </a:spcBef>
              <a:defRPr/>
            </a:pPr>
            <a:r>
              <a:rPr lang="en-US" sz="2400" dirty="0">
                <a:latin typeface="Courier New" pitchFamily="49" charset="0"/>
              </a:rPr>
              <a:t> </a:t>
            </a:r>
            <a:r>
              <a:rPr lang="ru-RU" sz="2400" dirty="0"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{ </a:t>
            </a:r>
            <a:r>
              <a:rPr lang="ru-RU" sz="2400" dirty="0">
                <a:solidFill>
                  <a:srgbClr val="3333FF"/>
                </a:solidFill>
                <a:latin typeface="Courier New" pitchFamily="49" charset="0"/>
              </a:rPr>
              <a:t>заполнить массив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}</a:t>
            </a:r>
            <a:endParaRPr lang="ru-RU" sz="2400" dirty="0">
              <a:solidFill>
                <a:srgbClr val="3333FF"/>
              </a:solidFill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ru-RU" sz="2400" dirty="0">
                <a:latin typeface="Courier New" pitchFamily="49" charset="0"/>
              </a:rPr>
              <a:t> 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{ </a:t>
            </a:r>
            <a:r>
              <a:rPr lang="ru-RU" sz="2400" dirty="0">
                <a:solidFill>
                  <a:srgbClr val="3333FF"/>
                </a:solidFill>
                <a:latin typeface="Courier New" pitchFamily="49" charset="0"/>
              </a:rPr>
              <a:t>вывести исходный массив на экран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}</a:t>
            </a:r>
            <a:endParaRPr lang="ru-RU" sz="2400" dirty="0">
              <a:solidFill>
                <a:srgbClr val="3333FF"/>
              </a:solidFill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ru-RU" sz="2400" dirty="0">
                <a:latin typeface="Courier New" pitchFamily="49" charset="0"/>
              </a:rPr>
              <a:t>  </a:t>
            </a:r>
            <a:r>
              <a:rPr lang="en-US" sz="2400" dirty="0" err="1">
                <a:latin typeface="Courier New" pitchFamily="49" charset="0"/>
              </a:rPr>
              <a:t>Qsort</a:t>
            </a:r>
            <a:r>
              <a:rPr lang="en-US" sz="2400" dirty="0">
                <a:latin typeface="Courier New" pitchFamily="49" charset="0"/>
              </a:rPr>
              <a:t> ( 1, N );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{ </a:t>
            </a:r>
            <a:r>
              <a:rPr lang="ru-RU" sz="2400" dirty="0">
                <a:solidFill>
                  <a:srgbClr val="3333FF"/>
                </a:solidFill>
                <a:latin typeface="Courier New" pitchFamily="49" charset="0"/>
              </a:rPr>
              <a:t>сортировка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}</a:t>
            </a:r>
            <a:endParaRPr lang="ru-RU" sz="2400" dirty="0">
              <a:solidFill>
                <a:srgbClr val="3333FF"/>
              </a:solidFill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ru-RU" sz="2400" dirty="0">
                <a:latin typeface="Courier New" pitchFamily="49" charset="0"/>
              </a:rPr>
              <a:t> 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{ </a:t>
            </a:r>
            <a:r>
              <a:rPr lang="ru-RU" sz="2400" dirty="0">
                <a:solidFill>
                  <a:srgbClr val="3333FF"/>
                </a:solidFill>
                <a:latin typeface="Courier New" pitchFamily="49" charset="0"/>
              </a:rPr>
              <a:t>вывести результат </a:t>
            </a:r>
            <a:r>
              <a:rPr lang="en-US" sz="2400" dirty="0">
                <a:solidFill>
                  <a:srgbClr val="3333FF"/>
                </a:solidFill>
                <a:latin typeface="Courier New" pitchFamily="49" charset="0"/>
              </a:rPr>
              <a:t>}</a:t>
            </a:r>
            <a:r>
              <a:rPr lang="ru-RU" sz="2400" dirty="0">
                <a:solidFill>
                  <a:srgbClr val="3333FF"/>
                </a:solidFill>
                <a:latin typeface="Courier New" pitchFamily="49" charset="0"/>
              </a:rPr>
              <a:t> </a:t>
            </a:r>
          </a:p>
          <a:p>
            <a:pPr>
              <a:spcBef>
                <a:spcPct val="15000"/>
              </a:spcBef>
              <a:defRPr/>
            </a:pPr>
            <a:r>
              <a:rPr lang="en-US" sz="2400" dirty="0">
                <a:latin typeface="Courier New" pitchFamily="49" charset="0"/>
              </a:rPr>
              <a:t>end</a:t>
            </a:r>
            <a:r>
              <a:rPr lang="ru-RU" sz="2400" dirty="0">
                <a:latin typeface="Courier New" pitchFamily="49" charset="0"/>
              </a:rPr>
              <a:t>.</a:t>
            </a:r>
            <a:endParaRPr lang="en-US" sz="2400" dirty="0">
              <a:latin typeface="Courier New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9750" y="2143125"/>
            <a:ext cx="7866063" cy="885825"/>
          </a:xfrm>
          <a:prstGeom prst="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400" dirty="0">
                <a:latin typeface="Courier New" pitchFamily="49" charset="0"/>
              </a:rPr>
              <a:t>procedure </a:t>
            </a:r>
            <a:r>
              <a:rPr lang="en-US" sz="2400" dirty="0" err="1">
                <a:latin typeface="Courier New" pitchFamily="49" charset="0"/>
              </a:rPr>
              <a:t>QSort</a:t>
            </a:r>
            <a:r>
              <a:rPr lang="en-US" sz="2400" dirty="0">
                <a:latin typeface="Courier New" pitchFamily="49" charset="0"/>
              </a:rPr>
              <a:t> ( first, last: integer);</a:t>
            </a:r>
            <a:endParaRPr lang="ru-RU" sz="2400" dirty="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en-US" sz="2400" dirty="0">
                <a:latin typeface="Courier New" pitchFamily="49" charset="0"/>
              </a:rPr>
              <a:t>...</a:t>
            </a:r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928688" y="5646738"/>
            <a:ext cx="6621462" cy="663575"/>
            <a:chOff x="2325" y="3072"/>
            <a:chExt cx="4171" cy="418"/>
          </a:xfrm>
        </p:grpSpPr>
        <p:sp>
          <p:nvSpPr>
            <p:cNvPr id="2056" name="Text Box 69"/>
            <p:cNvSpPr txBox="1">
              <a:spLocks noChangeArrowheads="1"/>
            </p:cNvSpPr>
            <p:nvPr/>
          </p:nvSpPr>
          <p:spPr bwMode="auto">
            <a:xfrm>
              <a:off x="2633" y="3139"/>
              <a:ext cx="3863" cy="330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  </a:t>
              </a:r>
              <a:r>
                <a:rPr lang="ru-RU" sz="2800" b="0">
                  <a:solidFill>
                    <a:srgbClr val="000000"/>
                  </a:solidFill>
                  <a:cs typeface="Courier New" pitchFamily="49" charset="0"/>
                </a:rPr>
                <a:t>Сложность (в среднем)                 ! </a:t>
              </a:r>
              <a:endParaRPr lang="ru-RU" b="0">
                <a:solidFill>
                  <a:srgbClr val="000000"/>
                </a:solidFill>
              </a:endParaRPr>
            </a:p>
          </p:txBody>
        </p:sp>
        <p:sp>
          <p:nvSpPr>
            <p:cNvPr id="2057" name="Oval 70"/>
            <p:cNvSpPr>
              <a:spLocks noChangeArrowheads="1"/>
            </p:cNvSpPr>
            <p:nvPr/>
          </p:nvSpPr>
          <p:spPr bwMode="auto">
            <a:xfrm>
              <a:off x="2325" y="307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ru-RU" sz="4400">
                  <a:solidFill>
                    <a:schemeClr val="bg1"/>
                  </a:solidFill>
                  <a:latin typeface="Arial Black" pitchFamily="34" charset="0"/>
                </a:rPr>
                <a:t>!</a:t>
              </a:r>
            </a:p>
          </p:txBody>
        </p:sp>
      </p:grpSp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5603875" y="5857875"/>
          <a:ext cx="1563688" cy="423863"/>
        </p:xfrm>
        <a:graphic>
          <a:graphicData uri="http://schemas.openxmlformats.org/presentationml/2006/ole">
            <p:oleObj spid="_x0000_s1026" name="Формула" r:id="rId4" imgW="7491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76375" y="1022350"/>
          <a:ext cx="60960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ru-RU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dirty="0" err="1" smtClean="0">
                          <a:solidFill>
                            <a:schemeClr val="tx1"/>
                          </a:solidFill>
                        </a:rPr>
                        <a:t>QuickSort</a:t>
                      </a:r>
                      <a:endParaRPr lang="ru-RU" sz="2400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1" dirty="0" smtClean="0">
                          <a:solidFill>
                            <a:schemeClr val="tx1"/>
                          </a:solidFill>
                        </a:rPr>
                        <a:t>«пузырек»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184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2263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426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9055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1346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63529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1000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3074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248547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107" name="Заголовок 17"/>
          <p:cNvSpPr>
            <a:spLocks noGrp="1"/>
          </p:cNvSpPr>
          <p:nvPr>
            <p:ph type="title"/>
          </p:nvPr>
        </p:nvSpPr>
        <p:spPr>
          <a:xfrm>
            <a:off x="273050" y="254000"/>
            <a:ext cx="8870950" cy="536575"/>
          </a:xfrm>
        </p:spPr>
        <p:txBody>
          <a:bodyPr>
            <a:normAutofit fontScale="90000"/>
          </a:bodyPr>
          <a:lstStyle/>
          <a:p>
            <a:r>
              <a:rPr smtClean="0"/>
              <a:t>Количество перестановок</a:t>
            </a:r>
          </a:p>
        </p:txBody>
      </p:sp>
      <p:sp>
        <p:nvSpPr>
          <p:cNvPr id="310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67ACF51-9582-4908-81EB-2D18163AD71F}" type="slidenum">
              <a:rPr lang="ru-RU" smtClean="0"/>
              <a:pPr/>
              <a:t>5</a:t>
            </a:fld>
            <a:endParaRPr lang="ru-RU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798888" y="1395413"/>
          <a:ext cx="1563687" cy="423862"/>
        </p:xfrm>
        <a:graphic>
          <a:graphicData uri="http://schemas.openxmlformats.org/presentationml/2006/ole">
            <p:oleObj spid="_x0000_s2050" name="Формула" r:id="rId4" imgW="749160" imgH="203040" progId="Equation.3">
              <p:embed/>
            </p:oleObj>
          </a:graphicData>
        </a:graphic>
      </p:graphicFrame>
      <p:sp>
        <p:nvSpPr>
          <p:cNvPr id="3109" name="Прямоугольник 11"/>
          <p:cNvSpPr>
            <a:spLocks noChangeArrowheads="1"/>
          </p:cNvSpPr>
          <p:nvPr/>
        </p:nvSpPr>
        <p:spPr bwMode="auto">
          <a:xfrm>
            <a:off x="5414963" y="293688"/>
            <a:ext cx="311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0">
                <a:solidFill>
                  <a:srgbClr val="000000"/>
                </a:solidFill>
              </a:rPr>
              <a:t>(случайные данные)</a:t>
            </a:r>
            <a:endParaRPr lang="ru-RU" sz="2400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108700" y="1370013"/>
          <a:ext cx="954088" cy="476250"/>
        </p:xfrm>
        <a:graphic>
          <a:graphicData uri="http://schemas.openxmlformats.org/presentationml/2006/ole">
            <p:oleObj spid="_x0000_s2051" name="Формула" r:id="rId5" imgW="457200" imgH="228600" progId="Equation.3">
              <p:embed/>
            </p:oleObj>
          </a:graphicData>
        </a:graphic>
      </p:graphicFrame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728663" y="4254500"/>
            <a:ext cx="5437187" cy="663575"/>
            <a:chOff x="2325" y="3072"/>
            <a:chExt cx="3425" cy="418"/>
          </a:xfrm>
        </p:grpSpPr>
        <p:sp>
          <p:nvSpPr>
            <p:cNvPr id="3133" name="Text Box 69"/>
            <p:cNvSpPr txBox="1">
              <a:spLocks noChangeArrowheads="1"/>
            </p:cNvSpPr>
            <p:nvPr/>
          </p:nvSpPr>
          <p:spPr bwMode="auto">
            <a:xfrm>
              <a:off x="2633" y="3139"/>
              <a:ext cx="3117" cy="330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  </a:t>
              </a:r>
              <a:r>
                <a:rPr lang="ru-RU" sz="2800" b="0">
                  <a:solidFill>
                    <a:srgbClr val="000000"/>
                  </a:solidFill>
                  <a:cs typeface="Courier New" pitchFamily="49" charset="0"/>
                </a:rPr>
                <a:t>От чего зависит скорость?</a:t>
              </a:r>
              <a:endParaRPr lang="ru-RU" b="0">
                <a:solidFill>
                  <a:srgbClr val="000000"/>
                </a:solidFill>
              </a:endParaRPr>
            </a:p>
          </p:txBody>
        </p:sp>
        <p:sp>
          <p:nvSpPr>
            <p:cNvPr id="3134" name="Oval 70"/>
            <p:cNvSpPr>
              <a:spLocks noChangeArrowheads="1"/>
            </p:cNvSpPr>
            <p:nvPr/>
          </p:nvSpPr>
          <p:spPr bwMode="auto">
            <a:xfrm>
              <a:off x="2325" y="307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" name="Group 71"/>
          <p:cNvGrpSpPr>
            <a:grpSpLocks/>
          </p:cNvGrpSpPr>
          <p:nvPr/>
        </p:nvGrpSpPr>
        <p:grpSpPr bwMode="auto">
          <a:xfrm>
            <a:off x="1174750" y="4935538"/>
            <a:ext cx="5602288" cy="663575"/>
            <a:chOff x="2325" y="3072"/>
            <a:chExt cx="3529" cy="418"/>
          </a:xfrm>
        </p:grpSpPr>
        <p:sp>
          <p:nvSpPr>
            <p:cNvPr id="3131" name="Text Box 69"/>
            <p:cNvSpPr txBox="1">
              <a:spLocks noChangeArrowheads="1"/>
            </p:cNvSpPr>
            <p:nvPr/>
          </p:nvSpPr>
          <p:spPr bwMode="auto">
            <a:xfrm>
              <a:off x="2633" y="3139"/>
              <a:ext cx="3221" cy="330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  </a:t>
              </a:r>
              <a:r>
                <a:rPr lang="ru-RU" sz="2800" b="0">
                  <a:solidFill>
                    <a:srgbClr val="000000"/>
                  </a:solidFill>
                  <a:cs typeface="Courier New" pitchFamily="49" charset="0"/>
                </a:rPr>
                <a:t>Как хуже всего выбирать </a:t>
              </a:r>
              <a:r>
                <a:rPr lang="en-US" sz="2800" b="0">
                  <a:solidFill>
                    <a:srgbClr val="000000"/>
                  </a:solidFill>
                  <a:cs typeface="Courier New" pitchFamily="49" charset="0"/>
                </a:rPr>
                <a:t>X</a:t>
              </a:r>
              <a:r>
                <a:rPr lang="ru-RU" sz="2800" b="0">
                  <a:solidFill>
                    <a:srgbClr val="000000"/>
                  </a:solidFill>
                  <a:cs typeface="Courier New" pitchFamily="49" charset="0"/>
                </a:rPr>
                <a:t>?</a:t>
              </a:r>
              <a:endParaRPr lang="ru-RU" b="0">
                <a:solidFill>
                  <a:srgbClr val="000000"/>
                </a:solidFill>
              </a:endParaRPr>
            </a:p>
          </p:txBody>
        </p:sp>
        <p:sp>
          <p:nvSpPr>
            <p:cNvPr id="3132" name="Oval 70"/>
            <p:cNvSpPr>
              <a:spLocks noChangeArrowheads="1"/>
            </p:cNvSpPr>
            <p:nvPr/>
          </p:nvSpPr>
          <p:spPr bwMode="auto">
            <a:xfrm>
              <a:off x="2325" y="307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1455738" y="5857875"/>
          <a:ext cx="440571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387"/>
                <a:gridCol w="629387"/>
                <a:gridCol w="629387"/>
                <a:gridCol w="629388"/>
                <a:gridCol w="629387"/>
                <a:gridCol w="629387"/>
                <a:gridCol w="62938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Object 4"/>
          <p:cNvGraphicFramePr>
            <a:graphicFrameLocks noChangeAspect="1"/>
          </p:cNvGraphicFramePr>
          <p:nvPr/>
        </p:nvGraphicFramePr>
        <p:xfrm>
          <a:off x="7245350" y="5848350"/>
          <a:ext cx="954088" cy="476250"/>
        </p:xfrm>
        <a:graphic>
          <a:graphicData uri="http://schemas.openxmlformats.org/presentationml/2006/ole">
            <p:oleObj spid="_x0000_s2052" name="Формула" r:id="rId6" imgW="457200" imgH="228600" progId="Equation.3">
              <p:embed/>
            </p:oleObj>
          </a:graphicData>
        </a:graphic>
      </p:graphicFrame>
      <p:sp>
        <p:nvSpPr>
          <p:cNvPr id="27" name="Стрелка вправо 26"/>
          <p:cNvSpPr>
            <a:spLocks noChangeArrowheads="1"/>
          </p:cNvSpPr>
          <p:nvPr/>
        </p:nvSpPr>
        <p:spPr bwMode="auto">
          <a:xfrm>
            <a:off x="6061075" y="5897563"/>
            <a:ext cx="984250" cy="350837"/>
          </a:xfrm>
          <a:prstGeom prst="rightArrow">
            <a:avLst>
              <a:gd name="adj1" fmla="val 50000"/>
              <a:gd name="adj2" fmla="val 50095"/>
            </a:avLst>
          </a:prstGeom>
          <a:solidFill>
            <a:srgbClr val="3333FF"/>
          </a:solidFill>
          <a:ln w="127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6"/>
          <p:cNvSpPr>
            <a:spLocks noGrp="1"/>
          </p:cNvSpPr>
          <p:nvPr>
            <p:ph type="title"/>
          </p:nvPr>
        </p:nvSpPr>
        <p:spPr>
          <a:xfrm>
            <a:off x="273050" y="254000"/>
            <a:ext cx="8870950" cy="536575"/>
          </a:xfrm>
        </p:spPr>
        <p:txBody>
          <a:bodyPr>
            <a:normAutofit fontScale="90000"/>
          </a:bodyPr>
          <a:lstStyle/>
          <a:p>
            <a:r>
              <a:rPr smtClean="0"/>
              <a:t>Задания</a:t>
            </a:r>
          </a:p>
        </p:txBody>
      </p:sp>
      <p:sp>
        <p:nvSpPr>
          <p:cNvPr id="65539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6039B79-775F-49C7-A1A7-22E4DA2A7216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6554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3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75" indent="-714375">
              <a:spcBef>
                <a:spcPct val="50000"/>
              </a:spcBef>
              <a:tabLst>
                <a:tab pos="714375" algn="l"/>
              </a:tabLst>
            </a:pPr>
            <a:r>
              <a:rPr lang="ru-RU" sz="2400">
                <a:solidFill>
                  <a:srgbClr val="3333FF"/>
                </a:solidFill>
              </a:rPr>
              <a:t>«4»: </a:t>
            </a:r>
            <a:r>
              <a:rPr lang="ru-RU" sz="2000"/>
              <a:t>Заполнить массив из 10 элементов случайными числами в интервале </a:t>
            </a:r>
            <a:r>
              <a:rPr lang="en-US" sz="2000"/>
              <a:t>[</a:t>
            </a:r>
            <a:r>
              <a:rPr lang="ru-RU" sz="2000"/>
              <a:t>-50</a:t>
            </a:r>
            <a:r>
              <a:rPr lang="en-US" sz="2000"/>
              <a:t>..</a:t>
            </a:r>
            <a:r>
              <a:rPr lang="ru-RU" sz="2000"/>
              <a:t>50</a:t>
            </a:r>
            <a:r>
              <a:rPr lang="en-US" sz="2000"/>
              <a:t>] </a:t>
            </a:r>
            <a:r>
              <a:rPr lang="ru-RU" sz="2000"/>
              <a:t>и отсортировать его по убыванию с помощью алгоритма быстрой сортировки.</a:t>
            </a:r>
          </a:p>
          <a:p>
            <a:pPr marL="714375" indent="-714375">
              <a:spcBef>
                <a:spcPct val="15000"/>
              </a:spcBef>
              <a:tabLst>
                <a:tab pos="714375" algn="l"/>
              </a:tabLst>
            </a:pPr>
            <a:r>
              <a:rPr lang="ru-RU" sz="2400">
                <a:solidFill>
                  <a:srgbClr val="3333FF"/>
                </a:solidFill>
              </a:rPr>
              <a:t>«5»: </a:t>
            </a:r>
            <a:r>
              <a:rPr lang="ru-RU" sz="2000"/>
              <a:t>Заполнить массив из 500 элементов случайными числами в интервале </a:t>
            </a:r>
            <a:r>
              <a:rPr lang="en-US" sz="2000"/>
              <a:t>[</a:t>
            </a:r>
            <a:r>
              <a:rPr lang="ru-RU" sz="2000"/>
              <a:t>0</a:t>
            </a:r>
            <a:r>
              <a:rPr lang="en-US" sz="2000"/>
              <a:t>..</a:t>
            </a:r>
            <a:r>
              <a:rPr lang="ru-RU" sz="2000"/>
              <a:t>100</a:t>
            </a:r>
            <a:r>
              <a:rPr lang="en-US" sz="2000"/>
              <a:t>]</a:t>
            </a:r>
            <a:r>
              <a:rPr lang="ru-RU" sz="2000"/>
              <a:t>. Отсортировать его по возрастанию двумя способами – методом «пузырька» и методом «быстрой сортировки» . Вывести на экран число перестановок элементов массива в том и в другом случае. Массив выводить на экран не нужно.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540</Words>
  <Application>Microsoft Office PowerPoint</Application>
  <PresentationFormat>Экран (4:3)</PresentationFormat>
  <Paragraphs>151</Paragraphs>
  <Slides>6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Microsoft Equation 3.0</vt:lpstr>
      <vt:lpstr>«Быстрая сортировка» (Quick Sort)</vt:lpstr>
      <vt:lpstr>«Быстрая сортировка» (Quick Sort)</vt:lpstr>
      <vt:lpstr>«Быстрая сортировка» (Quick Sort)</vt:lpstr>
      <vt:lpstr>«Быстрая сортировка» (Quick Sort)</vt:lpstr>
      <vt:lpstr>Количество перестановок</vt:lpstr>
      <vt:lpstr>Задания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«Быстрая сортировка» (Quick Sort)</dc:title>
  <dc:creator>admin</dc:creator>
  <cp:lastModifiedBy>admin</cp:lastModifiedBy>
  <cp:revision>1</cp:revision>
  <dcterms:created xsi:type="dcterms:W3CDTF">2022-02-03T09:56:44Z</dcterms:created>
  <dcterms:modified xsi:type="dcterms:W3CDTF">2022-02-03T09:57:55Z</dcterms:modified>
</cp:coreProperties>
</file>